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3" r:id="rId3"/>
    <p:sldId id="271" r:id="rId4"/>
    <p:sldId id="269" r:id="rId5"/>
    <p:sldId id="270" r:id="rId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3917"/>
    <a:srgbClr val="1C2C12"/>
    <a:srgbClr val="111B0B"/>
    <a:srgbClr val="233616"/>
    <a:srgbClr val="1D2C12"/>
    <a:srgbClr val="3250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69ED42D-31DF-4464-89DA-06560082BCCB}" type="datetimeFigureOut">
              <a:rPr lang="en-US"/>
              <a:pPr>
                <a:defRPr/>
              </a:pPr>
              <a:t>2/18/2022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718036-5FC4-4CAC-9B77-37CF3237965A}" type="slidenum">
              <a:rPr lang="en-US"/>
              <a:pPr>
                <a:defRPr/>
              </a:pPr>
              <a:t>‹#›</a:t>
            </a:fld>
            <a:endParaRPr lang="en-US"/>
          </a:p>
        </p:txBody>
      </p:sp>
    </p:spTree>
    <p:extLst>
      <p:ext uri="{BB962C8B-B14F-4D97-AF65-F5344CB8AC3E}">
        <p14:creationId xmlns:p14="http://schemas.microsoft.com/office/powerpoint/2010/main" val="1736869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BA11B33-0252-40C5-9444-D4F810C0B516}" type="datetimeFigureOut">
              <a:rPr lang="en-US"/>
              <a:pPr>
                <a:defRPr/>
              </a:pPr>
              <a:t>2/18/2022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7B52F8-C420-440F-94C7-923BCF9A8969}" type="slidenum">
              <a:rPr lang="en-US"/>
              <a:pPr>
                <a:defRPr/>
              </a:pPr>
              <a:t>‹#›</a:t>
            </a:fld>
            <a:endParaRPr lang="en-US"/>
          </a:p>
        </p:txBody>
      </p:sp>
    </p:spTree>
    <p:extLst>
      <p:ext uri="{BB962C8B-B14F-4D97-AF65-F5344CB8AC3E}">
        <p14:creationId xmlns:p14="http://schemas.microsoft.com/office/powerpoint/2010/main" val="2305841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1"/>
            <a:ext cx="36576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41"/>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3AB3A78-FF64-4CF3-AA5D-0CFD4EB7DF8C}" type="datetimeFigureOut">
              <a:rPr lang="en-US"/>
              <a:pPr>
                <a:defRPr/>
              </a:pPr>
              <a:t>2/18/2022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FC8DDE-0363-4026-9AF6-EDCE47553EEE}" type="slidenum">
              <a:rPr lang="en-US"/>
              <a:pPr>
                <a:defRPr/>
              </a:pPr>
              <a:t>‹#›</a:t>
            </a:fld>
            <a:endParaRPr lang="en-US"/>
          </a:p>
        </p:txBody>
      </p:sp>
    </p:spTree>
    <p:extLst>
      <p:ext uri="{BB962C8B-B14F-4D97-AF65-F5344CB8AC3E}">
        <p14:creationId xmlns:p14="http://schemas.microsoft.com/office/powerpoint/2010/main" val="3390991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E869144-CF7E-4B9F-9FCC-0CC44B8E8BE6}" type="datetimeFigureOut">
              <a:rPr lang="en-US"/>
              <a:pPr>
                <a:defRPr/>
              </a:pPr>
              <a:t>2/18/2022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5CD6FA-715B-4D7E-A3EB-6766F5F2EA68}" type="slidenum">
              <a:rPr lang="en-US"/>
              <a:pPr>
                <a:defRPr/>
              </a:pPr>
              <a:t>‹#›</a:t>
            </a:fld>
            <a:endParaRPr lang="en-US"/>
          </a:p>
        </p:txBody>
      </p:sp>
    </p:spTree>
    <p:extLst>
      <p:ext uri="{BB962C8B-B14F-4D97-AF65-F5344CB8AC3E}">
        <p14:creationId xmlns:p14="http://schemas.microsoft.com/office/powerpoint/2010/main" val="2147086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3B0BBA7-E692-4F44-9D56-6A790E4A1F32}" type="datetimeFigureOut">
              <a:rPr lang="en-US"/>
              <a:pPr>
                <a:defRPr/>
              </a:pPr>
              <a:t>2/18/2022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D5FE924-B164-4EA2-ACC1-2959C5A82F2A}" type="slidenum">
              <a:rPr lang="en-US"/>
              <a:pPr>
                <a:defRPr/>
              </a:pPr>
              <a:t>‹#›</a:t>
            </a:fld>
            <a:endParaRPr lang="en-US"/>
          </a:p>
        </p:txBody>
      </p:sp>
    </p:spTree>
    <p:extLst>
      <p:ext uri="{BB962C8B-B14F-4D97-AF65-F5344CB8AC3E}">
        <p14:creationId xmlns:p14="http://schemas.microsoft.com/office/powerpoint/2010/main" val="241216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D5CCC9A-2A26-4E28-A1BC-159ED0385F5B}" type="datetimeFigureOut">
              <a:rPr lang="en-US"/>
              <a:pPr>
                <a:defRPr/>
              </a:pPr>
              <a:t>2/18/2022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3FE329-0574-4918-81F0-D832AC944033}" type="slidenum">
              <a:rPr lang="en-US"/>
              <a:pPr>
                <a:defRPr/>
              </a:pPr>
              <a:t>‹#›</a:t>
            </a:fld>
            <a:endParaRPr lang="en-US"/>
          </a:p>
        </p:txBody>
      </p:sp>
    </p:spTree>
    <p:extLst>
      <p:ext uri="{BB962C8B-B14F-4D97-AF65-F5344CB8AC3E}">
        <p14:creationId xmlns:p14="http://schemas.microsoft.com/office/powerpoint/2010/main" val="165658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97D702D-7E72-4C65-B88C-01C99CA7758A}" type="datetimeFigureOut">
              <a:rPr lang="en-US"/>
              <a:pPr>
                <a:defRPr/>
              </a:pPr>
              <a:t>2/18/2022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87B09BE-336F-4247-98BB-B78960832A59}" type="slidenum">
              <a:rPr lang="en-US"/>
              <a:pPr>
                <a:defRPr/>
              </a:pPr>
              <a:t>‹#›</a:t>
            </a:fld>
            <a:endParaRPr lang="en-US"/>
          </a:p>
        </p:txBody>
      </p:sp>
    </p:spTree>
    <p:extLst>
      <p:ext uri="{BB962C8B-B14F-4D97-AF65-F5344CB8AC3E}">
        <p14:creationId xmlns:p14="http://schemas.microsoft.com/office/powerpoint/2010/main" val="852307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3E31752-3D8F-495F-82E5-5E98C93332D7}" type="datetimeFigureOut">
              <a:rPr lang="en-US"/>
              <a:pPr>
                <a:defRPr/>
              </a:pPr>
              <a:t>2/18/2022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540D42F-EDE8-4290-BB3D-6BDF4E725F3B}" type="slidenum">
              <a:rPr lang="en-US"/>
              <a:pPr>
                <a:defRPr/>
              </a:pPr>
              <a:t>‹#›</a:t>
            </a:fld>
            <a:endParaRPr lang="en-US"/>
          </a:p>
        </p:txBody>
      </p:sp>
    </p:spTree>
    <p:extLst>
      <p:ext uri="{BB962C8B-B14F-4D97-AF65-F5344CB8AC3E}">
        <p14:creationId xmlns:p14="http://schemas.microsoft.com/office/powerpoint/2010/main" val="3371824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4DC48A7-5CCD-4144-882C-92087037DFD0}" type="datetimeFigureOut">
              <a:rPr lang="en-US"/>
              <a:pPr>
                <a:defRPr/>
              </a:pPr>
              <a:t>2/18/2022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B58718C-AC3B-44AD-93EF-49DE7D0B5C92}" type="slidenum">
              <a:rPr lang="en-US"/>
              <a:pPr>
                <a:defRPr/>
              </a:pPr>
              <a:t>‹#›</a:t>
            </a:fld>
            <a:endParaRPr lang="en-US"/>
          </a:p>
        </p:txBody>
      </p:sp>
    </p:spTree>
    <p:extLst>
      <p:ext uri="{BB962C8B-B14F-4D97-AF65-F5344CB8AC3E}">
        <p14:creationId xmlns:p14="http://schemas.microsoft.com/office/powerpoint/2010/main" val="3456619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F4B58B-82E8-4BA6-9A31-41066825C19E}" type="datetimeFigureOut">
              <a:rPr lang="en-US"/>
              <a:pPr>
                <a:defRPr/>
              </a:pPr>
              <a:t>2/18/2022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13899AA-1287-4101-B361-9655D2DC0D40}" type="slidenum">
              <a:rPr lang="en-US"/>
              <a:pPr>
                <a:defRPr/>
              </a:pPr>
              <a:t>‹#›</a:t>
            </a:fld>
            <a:endParaRPr lang="en-US"/>
          </a:p>
        </p:txBody>
      </p:sp>
    </p:spTree>
    <p:extLst>
      <p:ext uri="{BB962C8B-B14F-4D97-AF65-F5344CB8AC3E}">
        <p14:creationId xmlns:p14="http://schemas.microsoft.com/office/powerpoint/2010/main" val="3782745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0278A4A-FA67-464E-AD50-67E75C9089EC}" type="datetimeFigureOut">
              <a:rPr lang="en-US"/>
              <a:pPr>
                <a:defRPr/>
              </a:pPr>
              <a:t>2/18/2022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51A35BF-9EAE-4988-AE78-26C05976D037}" type="slidenum">
              <a:rPr lang="en-US"/>
              <a:pPr>
                <a:defRPr/>
              </a:pPr>
              <a:t>‹#›</a:t>
            </a:fld>
            <a:endParaRPr lang="en-US"/>
          </a:p>
        </p:txBody>
      </p:sp>
    </p:spTree>
    <p:extLst>
      <p:ext uri="{BB962C8B-B14F-4D97-AF65-F5344CB8AC3E}">
        <p14:creationId xmlns:p14="http://schemas.microsoft.com/office/powerpoint/2010/main" val="3202159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cs typeface="Arial" pitchFamily="34" charset="0"/>
              </a:defRPr>
            </a:lvl1pPr>
          </a:lstStyle>
          <a:p>
            <a:pPr>
              <a:defRPr/>
            </a:pPr>
            <a:fld id="{B7EA8432-4A21-4184-BF29-DDA5DAFD4CAD}" type="datetimeFigureOut">
              <a:rPr lang="en-US"/>
              <a:pPr>
                <a:defRPr/>
              </a:pPr>
              <a:t>2/18/2022</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cs typeface="Arial" pitchFamily="34" charset="0"/>
              </a:defRPr>
            </a:lvl1pPr>
          </a:lstStyle>
          <a:p>
            <a:pPr>
              <a:defRPr/>
            </a:pPr>
            <a:fld id="{A93B7F9B-0CFB-48CC-A4CC-CA394C691B5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png"/><Relationship Id="rId5" Type="http://schemas.openxmlformats.org/officeDocument/2006/relationships/oleObject" Target="../embeddings/oleObject2.bin"/><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914400" y="1349375"/>
            <a:ext cx="10363200" cy="1470025"/>
          </a:xfrm>
        </p:spPr>
        <p:txBody>
          <a:bodyPr/>
          <a:lstStyle/>
          <a:p>
            <a:pPr eaLnBrk="1" hangingPunct="1"/>
            <a:r>
              <a:rPr lang="en-US" b="1" smtClean="0">
                <a:solidFill>
                  <a:srgbClr val="FF0000"/>
                </a:solidFill>
                <a:latin typeface="Times New Roman" pitchFamily="18" charset="0"/>
                <a:cs typeface="Times New Roman" pitchFamily="18" charset="0"/>
              </a:rPr>
              <a:t>CHỦ ĐỀ 2. MẠNG MÁY TÍNH VÀ INTERNET</a:t>
            </a:r>
            <a:r>
              <a:rPr lang="en-US" smtClean="0">
                <a:solidFill>
                  <a:srgbClr val="FF0000"/>
                </a:solidFill>
                <a:latin typeface="Times New Roman" pitchFamily="18" charset="0"/>
                <a:cs typeface="Times New Roman" pitchFamily="18" charset="0"/>
              </a:rPr>
              <a:t/>
            </a:r>
            <a:br>
              <a:rPr lang="en-US" smtClean="0">
                <a:solidFill>
                  <a:srgbClr val="FF0000"/>
                </a:solidFill>
                <a:latin typeface="Times New Roman" pitchFamily="18" charset="0"/>
                <a:cs typeface="Times New Roman" pitchFamily="18" charset="0"/>
              </a:rPr>
            </a:br>
            <a:r>
              <a:rPr lang="en-US" b="1" smtClean="0">
                <a:solidFill>
                  <a:srgbClr val="FF0000"/>
                </a:solidFill>
                <a:latin typeface="Times New Roman" pitchFamily="18" charset="0"/>
                <a:cs typeface="Times New Roman" pitchFamily="18" charset="0"/>
              </a:rPr>
              <a:t>BÀI 4: MẠNG MÁY TÍNH</a:t>
            </a:r>
            <a:r>
              <a:rPr lang="en-US" smtClean="0">
                <a:solidFill>
                  <a:srgbClr val="FF0000"/>
                </a:solidFill>
              </a:rPr>
              <a:t/>
            </a:r>
            <a:br>
              <a:rPr lang="en-US" smtClean="0">
                <a:solidFill>
                  <a:srgbClr val="FF0000"/>
                </a:solidFill>
              </a:rPr>
            </a:br>
            <a:endParaRPr lang="en-US" smtClean="0">
              <a:solidFill>
                <a:srgbClr val="FF0000"/>
              </a:solidFill>
            </a:endParaRPr>
          </a:p>
        </p:txBody>
      </p:sp>
      <p:pic>
        <p:nvPicPr>
          <p:cNvPr id="614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24250" y="2982913"/>
            <a:ext cx="5813425"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61338" y="835025"/>
            <a:ext cx="38862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a:spLocks noChangeArrowheads="1"/>
          </p:cNvSpPr>
          <p:nvPr/>
        </p:nvSpPr>
        <p:spPr bwMode="auto">
          <a:xfrm>
            <a:off x="365125" y="1257300"/>
            <a:ext cx="7578725" cy="509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spcBef>
                <a:spcPts val="2700"/>
              </a:spcBef>
            </a:pPr>
            <a:r>
              <a:rPr lang="en-US" sz="2500" i="1">
                <a:latin typeface="Times New Roman" pitchFamily="18" charset="0"/>
                <a:ea typeface="Calibri" pitchFamily="34" charset="0"/>
                <a:cs typeface="Times New Roman" pitchFamily="18" charset="0"/>
              </a:rPr>
              <a:t>- Đặc điểm chung của các mạng lưới là </a:t>
            </a:r>
            <a:r>
              <a:rPr lang="en-US" sz="2500">
                <a:latin typeface="Times New Roman" pitchFamily="18" charset="0"/>
                <a:ea typeface="Calibri" pitchFamily="34" charset="0"/>
                <a:cs typeface="Times New Roman" pitchFamily="18" charset="0"/>
              </a:rPr>
              <a:t>kết nối</a:t>
            </a:r>
            <a:r>
              <a:rPr lang="en-US" sz="2500" i="1">
                <a:latin typeface="Times New Roman" pitchFamily="18" charset="0"/>
                <a:ea typeface="Calibri" pitchFamily="34" charset="0"/>
                <a:cs typeface="Times New Roman" pitchFamily="18" charset="0"/>
              </a:rPr>
              <a:t> và </a:t>
            </a:r>
            <a:r>
              <a:rPr lang="en-US" sz="2500">
                <a:latin typeface="Times New Roman" pitchFamily="18" charset="0"/>
                <a:ea typeface="Calibri" pitchFamily="34" charset="0"/>
                <a:cs typeface="Times New Roman" pitchFamily="18" charset="0"/>
              </a:rPr>
              <a:t>chia sẻ.</a:t>
            </a:r>
          </a:p>
          <a:p>
            <a:pPr algn="just"/>
            <a:r>
              <a:rPr lang="en-US" sz="2500" i="1">
                <a:latin typeface="Times New Roman" pitchFamily="18" charset="0"/>
                <a:ea typeface="Calibri" pitchFamily="34" charset="0"/>
                <a:cs typeface="Times New Roman" pitchFamily="18" charset="0"/>
              </a:rPr>
              <a:t>- Có mạng vận chuyển theo một chiểu và có mạng vận chuyển hai chiểu.</a:t>
            </a:r>
            <a:endParaRPr lang="en-US" sz="2500" u="sng">
              <a:latin typeface="Times New Roman" pitchFamily="18" charset="0"/>
              <a:ea typeface="Calibri" pitchFamily="34" charset="0"/>
              <a:cs typeface="Times New Roman" pitchFamily="18" charset="0"/>
            </a:endParaRPr>
          </a:p>
          <a:p>
            <a:pPr algn="just"/>
            <a:r>
              <a:rPr lang="en-US" sz="2500" i="1">
                <a:latin typeface="Times New Roman" pitchFamily="18" charset="0"/>
                <a:ea typeface="Calibri" pitchFamily="34" charset="0"/>
                <a:cs typeface="Times New Roman" pitchFamily="18" charset="0"/>
              </a:rPr>
              <a:t>- Hai hay nhiều máy tính và các thiết bị được kết nối để truyền thông tin cho nhau tạo thành một mạng máy tính.</a:t>
            </a:r>
            <a:endParaRPr lang="en-US" sz="2500" u="sng">
              <a:latin typeface="Times New Roman" pitchFamily="18" charset="0"/>
              <a:ea typeface="Calibri" pitchFamily="34" charset="0"/>
              <a:cs typeface="Times New Roman" pitchFamily="18" charset="0"/>
            </a:endParaRPr>
          </a:p>
          <a:p>
            <a:pPr algn="just"/>
            <a:r>
              <a:rPr lang="en-US" sz="2500" i="1">
                <a:latin typeface="Times New Roman" pitchFamily="18" charset="0"/>
                <a:cs typeface="Calibri" pitchFamily="34" charset="0"/>
              </a:rPr>
              <a:t>- Lợi ích của mạng máy tính: Người sử dụng có thể liên lạc với nhau để trao đổi thông tin, chia sẻ dữ liệu và dùng chung các thiết bị trên mạng.</a:t>
            </a:r>
            <a:endParaRPr lang="en-US" sz="2500" u="sng">
              <a:latin typeface="Times New Roman" pitchFamily="18" charset="0"/>
              <a:cs typeface="Calibri" pitchFamily="34" charset="0"/>
            </a:endParaRPr>
          </a:p>
          <a:p>
            <a:pPr algn="just"/>
            <a:r>
              <a:rPr lang="en-US" sz="2500" i="1">
                <a:latin typeface="Times New Roman" pitchFamily="18" charset="0"/>
                <a:cs typeface="Calibri" pitchFamily="34" charset="0"/>
              </a:rPr>
              <a:t>- Mạng máy tính kết nối với nhau bằng dây dẫn mạng hoặc không dây </a:t>
            </a:r>
            <a:endParaRPr lang="en-US" sz="2500">
              <a:latin typeface="Times New Roman" pitchFamily="18" charset="0"/>
              <a:cs typeface="Calibri" pitchFamily="34" charset="0"/>
            </a:endParaRPr>
          </a:p>
          <a:p>
            <a:pPr algn="just"/>
            <a:r>
              <a:rPr lang="en-US" sz="2500" i="1">
                <a:latin typeface="Times New Roman" pitchFamily="18" charset="0"/>
                <a:cs typeface="Calibri" pitchFamily="34" charset="0"/>
              </a:rPr>
              <a:t>- Mạng máy tính chia sẻ dữ liệu (tài nguyên mếm) và thiết bị (tài nguyên cứng)</a:t>
            </a:r>
            <a:endParaRPr lang="en-US" sz="2500">
              <a:latin typeface="Times New Roman" pitchFamily="18" charset="0"/>
              <a:cs typeface="Calibri" pitchFamily="34" charset="0"/>
            </a:endParaRPr>
          </a:p>
        </p:txBody>
      </p:sp>
      <p:sp>
        <p:nvSpPr>
          <p:cNvPr id="11268" name="TextBox 8"/>
          <p:cNvSpPr txBox="1">
            <a:spLocks noChangeArrowheads="1"/>
          </p:cNvSpPr>
          <p:nvPr/>
        </p:nvSpPr>
        <p:spPr bwMode="auto">
          <a:xfrm>
            <a:off x="1154113" y="658813"/>
            <a:ext cx="38639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800" b="1">
                <a:solidFill>
                  <a:srgbClr val="7030A0"/>
                </a:solidFill>
                <a:latin typeface="Times New Roman" pitchFamily="18" charset="0"/>
                <a:cs typeface="Times New Roman" pitchFamily="18" charset="0"/>
              </a:rPr>
              <a:t>1. Mạng máy tính là gì?</a:t>
            </a:r>
            <a:endParaRPr lang="en-US" sz="2800">
              <a:solidFill>
                <a:srgbClr val="7030A0"/>
              </a:solidFill>
              <a:latin typeface="Times New Roman" pitchFamily="18" charset="0"/>
              <a:cs typeface="Times New Roman" pitchFamily="18" charset="0"/>
            </a:endParaRPr>
          </a:p>
          <a:p>
            <a:pPr eaLnBrk="1" hangingPunct="1"/>
            <a:endParaRPr lang="en-US" sz="200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 calcmode="lin" valueType="num">
                                      <p:cBhvr additive="base">
                                        <p:cTn id="1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 calcmode="lin" valueType="num">
                                      <p:cBhvr additive="base">
                                        <p:cTn id="1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 calcmode="lin" valueType="num">
                                      <p:cBhvr additive="base">
                                        <p:cTn id="23"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 calcmode="lin" valueType="num">
                                      <p:cBhvr additive="base">
                                        <p:cTn id="2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2450" y="1012825"/>
            <a:ext cx="7059613" cy="5627688"/>
          </a:xfrm>
        </p:spPr>
        <p:txBody>
          <a:bodyPr rtlCol="0">
            <a:normAutofit/>
          </a:bodyPr>
          <a:lstStyle/>
          <a:p>
            <a:pPr marL="0" indent="0" algn="just" eaLnBrk="1" fontAlgn="auto" hangingPunct="1">
              <a:spcAft>
                <a:spcPts val="0"/>
              </a:spcAft>
              <a:buFont typeface="Arial" pitchFamily="34" charset="0"/>
              <a:buNone/>
              <a:defRPr/>
            </a:pPr>
            <a:r>
              <a:rPr lang="en-US" sz="2500" i="1" dirty="0" smtClean="0">
                <a:latin typeface="Times New Roman" panose="02020603050405020304" pitchFamily="18" charset="0"/>
                <a:cs typeface="Times New Roman" panose="02020603050405020304" pitchFamily="18" charset="0"/>
              </a:rPr>
              <a:t>- </a:t>
            </a:r>
            <a:r>
              <a:rPr lang="vi-VN" sz="2500" i="1" dirty="0" smtClean="0">
                <a:latin typeface="Times New Roman" panose="02020603050405020304" pitchFamily="18" charset="0"/>
                <a:cs typeface="Times New Roman" panose="02020603050405020304" pitchFamily="18" charset="0"/>
              </a:rPr>
              <a:t>Mạng </a:t>
            </a:r>
            <a:r>
              <a:rPr lang="vi-VN" sz="2500" i="1" dirty="0">
                <a:latin typeface="Times New Roman" panose="02020603050405020304" pitchFamily="18" charset="0"/>
                <a:cs typeface="Times New Roman" panose="02020603050405020304" pitchFamily="18" charset="0"/>
              </a:rPr>
              <a:t>máy tính  được kết nối với nhau bằng đường truyền dữ liệu. (giống như con đường trong mạng lưới giao thông) </a:t>
            </a:r>
            <a:endParaRPr lang="en-US" sz="2500" dirty="0">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Arial" pitchFamily="34" charset="0"/>
              <a:buNone/>
              <a:defRPr/>
            </a:pPr>
            <a:r>
              <a:rPr lang="en-US" sz="2500" i="1" dirty="0" smtClean="0">
                <a:latin typeface="Times New Roman" panose="02020603050405020304" pitchFamily="18" charset="0"/>
                <a:cs typeface="Times New Roman" panose="02020603050405020304" pitchFamily="18" charset="0"/>
              </a:rPr>
              <a:t>- </a:t>
            </a:r>
            <a:r>
              <a:rPr lang="vi-VN" sz="2500" i="1" dirty="0" smtClean="0">
                <a:latin typeface="Times New Roman" panose="02020603050405020304" pitchFamily="18" charset="0"/>
                <a:cs typeface="Times New Roman" panose="02020603050405020304" pitchFamily="18" charset="0"/>
              </a:rPr>
              <a:t>Các </a:t>
            </a:r>
            <a:r>
              <a:rPr lang="vi-VN" sz="2500" i="1" dirty="0">
                <a:latin typeface="Times New Roman" panose="02020603050405020304" pitchFamily="18" charset="0"/>
                <a:cs typeface="Times New Roman" panose="02020603050405020304" pitchFamily="18" charset="0"/>
              </a:rPr>
              <a:t>thành phần của mạng máy tính gồm: </a:t>
            </a:r>
            <a:r>
              <a:rPr lang="vi-VN" sz="2500" i="1" dirty="0" smtClean="0">
                <a:latin typeface="Times New Roman" panose="02020603050405020304" pitchFamily="18" charset="0"/>
                <a:cs typeface="Times New Roman" panose="02020603050405020304" pitchFamily="18" charset="0"/>
              </a:rPr>
              <a:t>Các </a:t>
            </a:r>
            <a:r>
              <a:rPr lang="vi-VN" sz="2500" i="1" dirty="0">
                <a:latin typeface="Times New Roman" panose="02020603050405020304" pitchFamily="18" charset="0"/>
                <a:cs typeface="Times New Roman" panose="02020603050405020304" pitchFamily="18" charset="0"/>
              </a:rPr>
              <a:t>thiết bị đầu cuối (máy tính, điện thoại, máy in, máy ảnh</a:t>
            </a:r>
            <a:r>
              <a:rPr lang="vi-VN" sz="2500" i="1" dirty="0" smtClean="0">
                <a:latin typeface="Times New Roman" panose="02020603050405020304" pitchFamily="18" charset="0"/>
                <a:cs typeface="Times New Roman" panose="02020603050405020304" pitchFamily="18" charset="0"/>
              </a:rPr>
              <a:t>,...).</a:t>
            </a:r>
            <a:endParaRPr lang="en-US" sz="2500" i="1" dirty="0" smtClean="0">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Arial" pitchFamily="34" charset="0"/>
              <a:buNone/>
              <a:defRPr/>
            </a:pPr>
            <a:r>
              <a:rPr lang="en-US" sz="2500" i="1" dirty="0" smtClean="0">
                <a:latin typeface="Times New Roman" panose="02020603050405020304" pitchFamily="18" charset="0"/>
                <a:cs typeface="Times New Roman" panose="02020603050405020304" pitchFamily="18" charset="0"/>
              </a:rPr>
              <a:t>- </a:t>
            </a:r>
            <a:r>
              <a:rPr lang="vi-VN" sz="2500" i="1" dirty="0" smtClean="0">
                <a:latin typeface="Times New Roman" panose="02020603050405020304" pitchFamily="18" charset="0"/>
                <a:cs typeface="Times New Roman" panose="02020603050405020304" pitchFamily="18" charset="0"/>
              </a:rPr>
              <a:t>Các </a:t>
            </a:r>
            <a:r>
              <a:rPr lang="vi-VN" sz="2500" i="1" dirty="0">
                <a:latin typeface="Times New Roman" panose="02020603050405020304" pitchFamily="18" charset="0"/>
                <a:cs typeface="Times New Roman" panose="02020603050405020304" pitchFamily="18" charset="0"/>
              </a:rPr>
              <a:t>thiết bị kết nối (đường truyền dữ liệu, bộ chia, bộ chuyển mạch, bộ định tuyến,...).</a:t>
            </a:r>
            <a:endParaRPr lang="en-US" sz="2500" u="sng" dirty="0">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Arial" pitchFamily="34" charset="0"/>
              <a:buNone/>
              <a:defRPr/>
            </a:pPr>
            <a:r>
              <a:rPr lang="vi-VN" sz="2500" i="1" dirty="0">
                <a:latin typeface="Times New Roman" panose="02020603050405020304" pitchFamily="18" charset="0"/>
                <a:cs typeface="Times New Roman" panose="02020603050405020304" pitchFamily="18" charset="0"/>
              </a:rPr>
              <a:t>- Phần mềm mạng (ứng dụng truyền thông và phần mềm điều khiển quá trình truyền dữ liệu.</a:t>
            </a:r>
            <a:endParaRPr lang="en-US" sz="2500" u="sng" dirty="0">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Arial" pitchFamily="34" charset="0"/>
              <a:buNone/>
              <a:defRPr/>
            </a:pPr>
            <a:r>
              <a:rPr lang="vi-VN" sz="2500" i="1" dirty="0">
                <a:latin typeface="Times New Roman" panose="02020603050405020304" pitchFamily="18" charset="0"/>
                <a:cs typeface="Times New Roman" panose="02020603050405020304" pitchFamily="18" charset="0"/>
              </a:rPr>
              <a:t>- Đường truyền không dây có nhiều ưu điểm hơn vì các thiết bị trong mạng có thế linh hoạt thay đổi vị trí mà vẫn duy trì kết nối mạng.</a:t>
            </a:r>
            <a:endParaRPr lang="en-US" sz="2500" u="sng" dirty="0">
              <a:latin typeface="Times New Roman" panose="02020603050405020304" pitchFamily="18" charset="0"/>
              <a:cs typeface="Times New Roman" panose="02020603050405020304" pitchFamily="18" charset="0"/>
            </a:endParaRPr>
          </a:p>
          <a:p>
            <a:pPr eaLnBrk="1" fontAlgn="auto" hangingPunct="1">
              <a:spcAft>
                <a:spcPts val="0"/>
              </a:spcAft>
              <a:buFont typeface="Arial" pitchFamily="34" charset="0"/>
              <a:buChar char="•"/>
              <a:defRPr/>
            </a:pPr>
            <a:endParaRPr lang="en-US" dirty="0"/>
          </a:p>
        </p:txBody>
      </p:sp>
      <p:sp>
        <p:nvSpPr>
          <p:cNvPr id="17411" name="TextBox 3"/>
          <p:cNvSpPr txBox="1">
            <a:spLocks noChangeArrowheads="1"/>
          </p:cNvSpPr>
          <p:nvPr/>
        </p:nvSpPr>
        <p:spPr bwMode="auto">
          <a:xfrm>
            <a:off x="463550" y="258763"/>
            <a:ext cx="64500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800" b="1">
                <a:solidFill>
                  <a:srgbClr val="FF0000"/>
                </a:solidFill>
                <a:latin typeface="Times New Roman" pitchFamily="18" charset="0"/>
                <a:cs typeface="Times New Roman" pitchFamily="18" charset="0"/>
              </a:rPr>
              <a:t>2. Các thành phần của mạng máy tính</a:t>
            </a:r>
            <a:endParaRPr lang="en-US" sz="2800">
              <a:solidFill>
                <a:srgbClr val="FF0000"/>
              </a:solidFill>
              <a:latin typeface="Times New Roman" pitchFamily="18" charset="0"/>
              <a:cs typeface="Times New Roman" pitchFamily="18" charset="0"/>
            </a:endParaRPr>
          </a:p>
          <a:p>
            <a:pPr eaLnBrk="1" hangingPunct="1"/>
            <a:endParaRPr lang="en-US" sz="2000">
              <a:solidFill>
                <a:srgbClr val="FF0000"/>
              </a:solidFill>
            </a:endParaRPr>
          </a:p>
        </p:txBody>
      </p:sp>
      <p:pic>
        <p:nvPicPr>
          <p:cNvPr id="17412"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02550" y="814388"/>
            <a:ext cx="4316413" cy="565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3716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41350" y="0"/>
            <a:ext cx="10515600" cy="869950"/>
          </a:xfrm>
        </p:spPr>
        <p:txBody>
          <a:bodyPr/>
          <a:lstStyle/>
          <a:p>
            <a:pPr eaLnBrk="1" hangingPunct="1"/>
            <a:r>
              <a:rPr lang="en-US" b="1" smtClean="0">
                <a:solidFill>
                  <a:srgbClr val="FF0000"/>
                </a:solidFill>
                <a:latin typeface="Times New Roman" pitchFamily="18" charset="0"/>
                <a:cs typeface="Times New Roman" pitchFamily="18" charset="0"/>
              </a:rPr>
              <a:t>HOẠT ĐỘNG LUYỆN TẬP</a:t>
            </a:r>
            <a:endParaRPr lang="en-US" smtClean="0">
              <a:solidFill>
                <a:srgbClr val="FF0000"/>
              </a:solidFill>
              <a:latin typeface="Times New Roman" pitchFamily="18" charset="0"/>
              <a:cs typeface="Times New Roman" pitchFamily="18" charset="0"/>
            </a:endParaRPr>
          </a:p>
        </p:txBody>
      </p:sp>
      <p:sp>
        <p:nvSpPr>
          <p:cNvPr id="7" name="TextBox 6"/>
          <p:cNvSpPr txBox="1"/>
          <p:nvPr/>
        </p:nvSpPr>
        <p:spPr>
          <a:xfrm>
            <a:off x="641350" y="1149350"/>
            <a:ext cx="6894513" cy="4708525"/>
          </a:xfrm>
          <a:prstGeom prst="rect">
            <a:avLst/>
          </a:prstGeom>
          <a:noFill/>
        </p:spPr>
        <p:txBody>
          <a:bodyPr>
            <a:spAutoFit/>
          </a:bodyPr>
          <a:lstStyle/>
          <a:p>
            <a:pPr marL="342900" indent="-342900" fontAlgn="auto">
              <a:spcBef>
                <a:spcPts val="0"/>
              </a:spcBef>
              <a:spcAft>
                <a:spcPts val="0"/>
              </a:spcAft>
              <a:buFontTx/>
              <a:buAutoNum type="arabicPeriod"/>
              <a:defRPr/>
            </a:pPr>
            <a:r>
              <a:rPr lang="en-US" sz="2500" dirty="0" err="1">
                <a:latin typeface="Times New Roman" panose="02020603050405020304" pitchFamily="18" charset="0"/>
                <a:cs typeface="Times New Roman" panose="02020603050405020304" pitchFamily="18" charset="0"/>
              </a:rPr>
              <a:t>Em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hãy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chọn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phương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án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đúng</a:t>
            </a:r>
            <a:r>
              <a:rPr lang="en-US" sz="2500" dirty="0">
                <a:latin typeface="Times New Roman" panose="02020603050405020304" pitchFamily="18" charset="0"/>
                <a:cs typeface="Times New Roman" panose="02020603050405020304" pitchFamily="18" charset="0"/>
              </a:rPr>
              <a:t>.</a:t>
            </a:r>
          </a:p>
          <a:p>
            <a:pPr fontAlgn="auto">
              <a:spcBef>
                <a:spcPts val="0"/>
              </a:spcBef>
              <a:spcAft>
                <a:spcPts val="0"/>
              </a:spcAft>
              <a:defRPr/>
            </a:pPr>
            <a:r>
              <a:rPr lang="en-US" sz="2500" dirty="0" err="1">
                <a:latin typeface="Times New Roman" panose="02020603050405020304" pitchFamily="18" charset="0"/>
                <a:cs typeface="Times New Roman" panose="02020603050405020304" pitchFamily="18" charset="0"/>
              </a:rPr>
              <a:t>Máy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tính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kết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nối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với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nhau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để</a:t>
            </a:r>
            <a:r>
              <a:rPr lang="en-US" sz="2500" dirty="0">
                <a:latin typeface="Times New Roman" panose="02020603050405020304" pitchFamily="18" charset="0"/>
                <a:cs typeface="Times New Roman" panose="02020603050405020304" pitchFamily="18" charset="0"/>
              </a:rPr>
              <a:t>:</a:t>
            </a:r>
          </a:p>
          <a:p>
            <a:pPr fontAlgn="auto">
              <a:spcBef>
                <a:spcPts val="0"/>
              </a:spcBef>
              <a:spcAft>
                <a:spcPts val="0"/>
              </a:spcAft>
              <a:defRPr/>
            </a:pPr>
            <a:r>
              <a:rPr lang="en-US" sz="2500" dirty="0">
                <a:latin typeface="Times New Roman" panose="02020603050405020304" pitchFamily="18" charset="0"/>
                <a:cs typeface="Times New Roman" panose="02020603050405020304" pitchFamily="18" charset="0"/>
              </a:rPr>
              <a:t>A.   </a:t>
            </a:r>
            <a:r>
              <a:rPr lang="en-US" sz="2500" dirty="0" err="1">
                <a:latin typeface="Times New Roman" panose="02020603050405020304" pitchFamily="18" charset="0"/>
                <a:cs typeface="Times New Roman" panose="02020603050405020304" pitchFamily="18" charset="0"/>
              </a:rPr>
              <a:t>Chia</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sẻ</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thiết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bị</a:t>
            </a:r>
            <a:endParaRPr lang="en-US" sz="2500" dirty="0">
              <a:latin typeface="Times New Roman" panose="02020603050405020304" pitchFamily="18" charset="0"/>
              <a:cs typeface="Times New Roman" panose="02020603050405020304" pitchFamily="18" charset="0"/>
            </a:endParaRPr>
          </a:p>
          <a:p>
            <a:pPr fontAlgn="auto">
              <a:spcBef>
                <a:spcPts val="0"/>
              </a:spcBef>
              <a:spcAft>
                <a:spcPts val="0"/>
              </a:spcAft>
              <a:defRPr/>
            </a:pPr>
            <a:r>
              <a:rPr lang="en-US" sz="2500" dirty="0">
                <a:latin typeface="Times New Roman" panose="02020603050405020304" pitchFamily="18" charset="0"/>
                <a:cs typeface="Times New Roman" panose="02020603050405020304" pitchFamily="18" charset="0"/>
              </a:rPr>
              <a:t>B.   </a:t>
            </a:r>
            <a:r>
              <a:rPr lang="en-US" sz="2500" dirty="0" err="1">
                <a:latin typeface="Times New Roman" panose="02020603050405020304" pitchFamily="18" charset="0"/>
                <a:cs typeface="Times New Roman" panose="02020603050405020304" pitchFamily="18" charset="0"/>
              </a:rPr>
              <a:t>Tiết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kiệm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điện</a:t>
            </a:r>
            <a:endParaRPr lang="en-US" sz="2500" dirty="0">
              <a:latin typeface="Times New Roman" panose="02020603050405020304" pitchFamily="18" charset="0"/>
              <a:cs typeface="Times New Roman" panose="02020603050405020304" pitchFamily="18" charset="0"/>
            </a:endParaRPr>
          </a:p>
          <a:p>
            <a:pPr fontAlgn="auto">
              <a:spcBef>
                <a:spcPts val="0"/>
              </a:spcBef>
              <a:spcAft>
                <a:spcPts val="0"/>
              </a:spcAft>
              <a:defRPr/>
            </a:pPr>
            <a:r>
              <a:rPr lang="en-US" sz="2500" dirty="0">
                <a:latin typeface="Times New Roman" panose="02020603050405020304" pitchFamily="18" charset="0"/>
                <a:cs typeface="Times New Roman" panose="02020603050405020304" pitchFamily="18" charset="0"/>
              </a:rPr>
              <a:t>C.   </a:t>
            </a:r>
            <a:r>
              <a:rPr lang="en-US" sz="2500" dirty="0" err="1">
                <a:latin typeface="Times New Roman" panose="02020603050405020304" pitchFamily="18" charset="0"/>
                <a:cs typeface="Times New Roman" panose="02020603050405020304" pitchFamily="18" charset="0"/>
              </a:rPr>
              <a:t>Trao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đổi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dữ</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liệu</a:t>
            </a:r>
            <a:endParaRPr lang="en-US" sz="2500" dirty="0">
              <a:latin typeface="Times New Roman" panose="02020603050405020304" pitchFamily="18" charset="0"/>
              <a:cs typeface="Times New Roman" panose="02020603050405020304" pitchFamily="18" charset="0"/>
            </a:endParaRPr>
          </a:p>
          <a:p>
            <a:pPr fontAlgn="auto">
              <a:spcBef>
                <a:spcPts val="0"/>
              </a:spcBef>
              <a:spcAft>
                <a:spcPts val="0"/>
              </a:spcAft>
              <a:defRPr/>
            </a:pPr>
            <a:r>
              <a:rPr lang="en-US" sz="2500" dirty="0">
                <a:latin typeface="Times New Roman" panose="02020603050405020304" pitchFamily="18" charset="0"/>
                <a:cs typeface="Times New Roman" panose="02020603050405020304" pitchFamily="18" charset="0"/>
              </a:rPr>
              <a:t>D.   </a:t>
            </a:r>
            <a:r>
              <a:rPr lang="en-US" sz="2500" dirty="0" err="1">
                <a:latin typeface="Times New Roman" panose="02020603050405020304" pitchFamily="18" charset="0"/>
                <a:cs typeface="Times New Roman" panose="02020603050405020304" pitchFamily="18" charset="0"/>
              </a:rPr>
              <a:t>Thuận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lợi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việc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sửa</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chữa</a:t>
            </a:r>
            <a:r>
              <a:rPr lang="en-US" sz="2500" dirty="0">
                <a:latin typeface="Times New Roman" panose="02020603050405020304" pitchFamily="18" charset="0"/>
                <a:cs typeface="Times New Roman" panose="02020603050405020304" pitchFamily="18" charset="0"/>
              </a:rPr>
              <a:t>.</a:t>
            </a:r>
          </a:p>
          <a:p>
            <a:pPr fontAlgn="auto">
              <a:spcBef>
                <a:spcPts val="0"/>
              </a:spcBef>
              <a:spcAft>
                <a:spcPts val="0"/>
              </a:spcAft>
              <a:defRPr/>
            </a:pPr>
            <a:r>
              <a:rPr lang="en-US" sz="2500" dirty="0">
                <a:latin typeface="Times New Roman" panose="02020603050405020304" pitchFamily="18" charset="0"/>
                <a:cs typeface="Times New Roman" panose="02020603050405020304" pitchFamily="18" charset="0"/>
              </a:rPr>
              <a:t>2. </a:t>
            </a:r>
            <a:r>
              <a:rPr lang="en-US" sz="2500" dirty="0" err="1">
                <a:latin typeface="Times New Roman" panose="02020603050405020304" pitchFamily="18" charset="0"/>
                <a:cs typeface="Times New Roman" panose="02020603050405020304" pitchFamily="18" charset="0"/>
              </a:rPr>
              <a:t>Em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hãy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chọn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phương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án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đúng</a:t>
            </a:r>
            <a:r>
              <a:rPr lang="en-US" sz="2500" dirty="0">
                <a:latin typeface="Times New Roman" panose="02020603050405020304" pitchFamily="18" charset="0"/>
                <a:cs typeface="Times New Roman" panose="02020603050405020304" pitchFamily="18" charset="0"/>
              </a:rPr>
              <a:t>.</a:t>
            </a:r>
          </a:p>
          <a:p>
            <a:pPr fontAlgn="auto">
              <a:spcBef>
                <a:spcPts val="0"/>
              </a:spcBef>
              <a:spcAft>
                <a:spcPts val="0"/>
              </a:spcAft>
              <a:defRPr/>
            </a:pPr>
            <a:r>
              <a:rPr lang="en-US" sz="2500" dirty="0" err="1">
                <a:latin typeface="Times New Roman" panose="02020603050405020304" pitchFamily="18" charset="0"/>
                <a:cs typeface="Times New Roman" panose="02020603050405020304" pitchFamily="18" charset="0"/>
              </a:rPr>
              <a:t>Thiết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bị</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có</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kết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nối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không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dây</a:t>
            </a:r>
            <a:r>
              <a:rPr lang="en-US" sz="2500" dirty="0">
                <a:latin typeface="Times New Roman" panose="02020603050405020304" pitchFamily="18" charset="0"/>
                <a:cs typeface="Times New Roman" panose="02020603050405020304" pitchFamily="18" charset="0"/>
              </a:rPr>
              <a:t> ở </a:t>
            </a:r>
            <a:r>
              <a:rPr lang="en-US" sz="2500" dirty="0" err="1">
                <a:latin typeface="Times New Roman" panose="02020603050405020304" pitchFamily="18" charset="0"/>
                <a:cs typeface="Times New Roman" panose="02020603050405020304" pitchFamily="18" charset="0"/>
              </a:rPr>
              <a:t>hình</a:t>
            </a:r>
            <a:r>
              <a:rPr lang="en-US" sz="2500" dirty="0">
                <a:latin typeface="Times New Roman" panose="02020603050405020304" pitchFamily="18" charset="0"/>
                <a:cs typeface="Times New Roman" panose="02020603050405020304" pitchFamily="18" charset="0"/>
              </a:rPr>
              <a:t> 2.2 </a:t>
            </a:r>
            <a:r>
              <a:rPr lang="en-US" sz="2500" dirty="0" err="1">
                <a:latin typeface="Times New Roman" panose="02020603050405020304" pitchFamily="18" charset="0"/>
                <a:cs typeface="Times New Roman" panose="02020603050405020304" pitchFamily="18" charset="0"/>
              </a:rPr>
              <a:t>là</a:t>
            </a:r>
            <a:r>
              <a:rPr lang="en-US" sz="2500" dirty="0">
                <a:latin typeface="Times New Roman" panose="02020603050405020304" pitchFamily="18" charset="0"/>
                <a:cs typeface="Times New Roman" panose="02020603050405020304" pitchFamily="18" charset="0"/>
              </a:rPr>
              <a:t>:</a:t>
            </a:r>
          </a:p>
          <a:p>
            <a:pPr marL="342900" indent="-342900" fontAlgn="auto">
              <a:spcBef>
                <a:spcPts val="0"/>
              </a:spcBef>
              <a:spcAft>
                <a:spcPts val="0"/>
              </a:spcAft>
              <a:buFontTx/>
              <a:buAutoNum type="alphaUcPeriod"/>
              <a:defRPr/>
            </a:pP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Máy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tính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để</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bàn</a:t>
            </a:r>
            <a:endParaRPr lang="en-US" sz="2500" dirty="0">
              <a:latin typeface="Times New Roman" panose="02020603050405020304" pitchFamily="18" charset="0"/>
              <a:cs typeface="Times New Roman" panose="02020603050405020304" pitchFamily="18" charset="0"/>
            </a:endParaRPr>
          </a:p>
          <a:p>
            <a:pPr fontAlgn="auto">
              <a:spcBef>
                <a:spcPts val="0"/>
              </a:spcBef>
              <a:spcAft>
                <a:spcPts val="0"/>
              </a:spcAft>
              <a:defRPr/>
            </a:pPr>
            <a:r>
              <a:rPr lang="en-US" sz="2500" dirty="0">
                <a:latin typeface="Times New Roman" panose="02020603050405020304" pitchFamily="18" charset="0"/>
                <a:cs typeface="Times New Roman" panose="02020603050405020304" pitchFamily="18" charset="0"/>
              </a:rPr>
              <a:t>B.    </a:t>
            </a:r>
            <a:r>
              <a:rPr lang="en-US" sz="2500" dirty="0" err="1">
                <a:latin typeface="Times New Roman" panose="02020603050405020304" pitchFamily="18" charset="0"/>
                <a:cs typeface="Times New Roman" panose="02020603050405020304" pitchFamily="18" charset="0"/>
              </a:rPr>
              <a:t>Máy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tính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xách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tay</a:t>
            </a:r>
            <a:endParaRPr lang="en-US" sz="2500" dirty="0">
              <a:latin typeface="Times New Roman" panose="02020603050405020304" pitchFamily="18" charset="0"/>
              <a:cs typeface="Times New Roman" panose="02020603050405020304" pitchFamily="18" charset="0"/>
            </a:endParaRPr>
          </a:p>
          <a:p>
            <a:pPr fontAlgn="auto">
              <a:spcBef>
                <a:spcPts val="0"/>
              </a:spcBef>
              <a:spcAft>
                <a:spcPts val="0"/>
              </a:spcAft>
              <a:defRPr/>
            </a:pPr>
            <a:r>
              <a:rPr lang="en-US" sz="2500" dirty="0">
                <a:latin typeface="Times New Roman" panose="02020603050405020304" pitchFamily="18" charset="0"/>
                <a:cs typeface="Times New Roman" panose="02020603050405020304" pitchFamily="18" charset="0"/>
              </a:rPr>
              <a:t>C.    </a:t>
            </a:r>
            <a:r>
              <a:rPr lang="en-US" sz="2500" dirty="0" err="1">
                <a:latin typeface="Times New Roman" panose="02020603050405020304" pitchFamily="18" charset="0"/>
                <a:cs typeface="Times New Roman" panose="02020603050405020304" pitchFamily="18" charset="0"/>
              </a:rPr>
              <a:t>Điện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thoại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di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động</a:t>
            </a:r>
            <a:endParaRPr lang="en-US" sz="2500" dirty="0">
              <a:latin typeface="Times New Roman" panose="02020603050405020304" pitchFamily="18" charset="0"/>
              <a:cs typeface="Times New Roman" panose="02020603050405020304" pitchFamily="18" charset="0"/>
            </a:endParaRPr>
          </a:p>
          <a:p>
            <a:pPr fontAlgn="auto">
              <a:spcBef>
                <a:spcPts val="0"/>
              </a:spcBef>
              <a:spcAft>
                <a:spcPts val="0"/>
              </a:spcAft>
              <a:defRPr/>
            </a:pPr>
            <a:r>
              <a:rPr lang="en-US" sz="2500" dirty="0">
                <a:latin typeface="Times New Roman" panose="02020603050405020304" pitchFamily="18" charset="0"/>
                <a:cs typeface="Times New Roman" panose="02020603050405020304" pitchFamily="18" charset="0"/>
              </a:rPr>
              <a:t>D.    </a:t>
            </a:r>
            <a:r>
              <a:rPr lang="en-US" sz="2500" dirty="0" err="1">
                <a:latin typeface="Times New Roman" panose="02020603050405020304" pitchFamily="18" charset="0"/>
                <a:cs typeface="Times New Roman" panose="02020603050405020304" pitchFamily="18" charset="0"/>
              </a:rPr>
              <a:t>Bộ</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định</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tuyến</a:t>
            </a:r>
            <a:endParaRPr lang="en-US" sz="2500" dirty="0">
              <a:latin typeface="Times New Roman" panose="02020603050405020304" pitchFamily="18" charset="0"/>
              <a:cs typeface="Times New Roman" panose="02020603050405020304" pitchFamily="18" charset="0"/>
            </a:endParaRPr>
          </a:p>
        </p:txBody>
      </p:sp>
      <p:pic>
        <p:nvPicPr>
          <p:cNvPr id="20484"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42113" y="1012825"/>
            <a:ext cx="5089525" cy="501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Oval 11"/>
          <p:cNvSpPr>
            <a:spLocks noChangeArrowheads="1"/>
          </p:cNvSpPr>
          <p:nvPr/>
        </p:nvSpPr>
        <p:spPr bwMode="auto">
          <a:xfrm>
            <a:off x="641350" y="1897063"/>
            <a:ext cx="487363" cy="487362"/>
          </a:xfrm>
          <a:prstGeom prst="ellipse">
            <a:avLst/>
          </a:prstGeom>
          <a:noFill/>
          <a:ln>
            <a:solidFill>
              <a:srgbClr val="FFFF00"/>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auto">
              <a:spcBef>
                <a:spcPct val="0"/>
              </a:spcBef>
              <a:spcAft>
                <a:spcPts val="0"/>
              </a:spcAft>
              <a:buFontTx/>
              <a:buNone/>
              <a:defRPr/>
            </a:pPr>
            <a:endParaRPr lang="en-US" altLang="en-US" sz="1800" b="1"/>
          </a:p>
        </p:txBody>
      </p:sp>
      <p:sp>
        <p:nvSpPr>
          <p:cNvPr id="10" name="Oval 11"/>
          <p:cNvSpPr>
            <a:spLocks noChangeArrowheads="1"/>
          </p:cNvSpPr>
          <p:nvPr/>
        </p:nvSpPr>
        <p:spPr bwMode="auto">
          <a:xfrm>
            <a:off x="641350" y="2646363"/>
            <a:ext cx="487363" cy="487362"/>
          </a:xfrm>
          <a:prstGeom prst="ellipse">
            <a:avLst/>
          </a:prstGeom>
          <a:noFill/>
          <a:ln>
            <a:solidFill>
              <a:srgbClr val="FFFF00"/>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auto">
              <a:spcBef>
                <a:spcPct val="0"/>
              </a:spcBef>
              <a:spcAft>
                <a:spcPts val="0"/>
              </a:spcAft>
              <a:buFontTx/>
              <a:buNone/>
              <a:defRPr/>
            </a:pPr>
            <a:endParaRPr lang="en-US" altLang="en-US" sz="1800" b="1"/>
          </a:p>
        </p:txBody>
      </p:sp>
      <p:sp>
        <p:nvSpPr>
          <p:cNvPr id="11" name="Oval 11"/>
          <p:cNvSpPr>
            <a:spLocks noChangeArrowheads="1"/>
          </p:cNvSpPr>
          <p:nvPr/>
        </p:nvSpPr>
        <p:spPr bwMode="auto">
          <a:xfrm>
            <a:off x="658813" y="4603750"/>
            <a:ext cx="487362" cy="485775"/>
          </a:xfrm>
          <a:prstGeom prst="ellipse">
            <a:avLst/>
          </a:prstGeom>
          <a:noFill/>
          <a:ln>
            <a:solidFill>
              <a:srgbClr val="FFFF00"/>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auto">
              <a:spcBef>
                <a:spcPct val="0"/>
              </a:spcBef>
              <a:spcAft>
                <a:spcPts val="0"/>
              </a:spcAft>
              <a:buFontTx/>
              <a:buNone/>
              <a:defRPr/>
            </a:pPr>
            <a:endParaRPr lang="en-US" altLang="en-US" sz="1800" b="1"/>
          </a:p>
        </p:txBody>
      </p:sp>
      <p:sp>
        <p:nvSpPr>
          <p:cNvPr id="12" name="Oval 11"/>
          <p:cNvSpPr>
            <a:spLocks noChangeArrowheads="1"/>
          </p:cNvSpPr>
          <p:nvPr/>
        </p:nvSpPr>
        <p:spPr bwMode="auto">
          <a:xfrm>
            <a:off x="658813" y="4981575"/>
            <a:ext cx="487362" cy="487363"/>
          </a:xfrm>
          <a:prstGeom prst="ellipse">
            <a:avLst/>
          </a:prstGeom>
          <a:noFill/>
          <a:ln>
            <a:solidFill>
              <a:srgbClr val="FFFF00"/>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auto">
              <a:spcBef>
                <a:spcPct val="0"/>
              </a:spcBef>
              <a:spcAft>
                <a:spcPts val="0"/>
              </a:spcAft>
              <a:buFontTx/>
              <a:buNone/>
              <a:defRPr/>
            </a:pPr>
            <a:endParaRPr lang="en-US" altLang="en-US" sz="1800" b="1"/>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ppt_w</p:attrName>
                                        </p:attrNameLst>
                                      </p:cBhvr>
                                      <p:tavLst>
                                        <p:tav tm="0">
                                          <p:val>
                                            <p:fltVal val="0"/>
                                          </p:val>
                                        </p:tav>
                                        <p:tav tm="100000">
                                          <p:val>
                                            <p:strVal val="#ppt_w"/>
                                          </p:val>
                                        </p:tav>
                                      </p:tavLst>
                                    </p:anim>
                                    <p:anim calcmode="lin" valueType="num">
                                      <p:cBhvr>
                                        <p:cTn id="14" dur="1000" fill="hold"/>
                                        <p:tgtEl>
                                          <p:spTgt spid="10"/>
                                        </p:tgtEl>
                                        <p:attrNameLst>
                                          <p:attrName>ppt_h</p:attrName>
                                        </p:attrNameLst>
                                      </p:cBhvr>
                                      <p:tavLst>
                                        <p:tav tm="0">
                                          <p:val>
                                            <p:fltVal val="0"/>
                                          </p:val>
                                        </p:tav>
                                        <p:tav tm="100000">
                                          <p:val>
                                            <p:strVal val="#ppt_h"/>
                                          </p:val>
                                        </p:tav>
                                      </p:tavLst>
                                    </p:anim>
                                    <p:anim calcmode="lin" valueType="num">
                                      <p:cBhvr>
                                        <p:cTn id="15" dur="1000" fill="hold"/>
                                        <p:tgtEl>
                                          <p:spTgt spid="10"/>
                                        </p:tgtEl>
                                        <p:attrNameLst>
                                          <p:attrName>style.rotation</p:attrName>
                                        </p:attrNameLst>
                                      </p:cBhvr>
                                      <p:tavLst>
                                        <p:tav tm="0">
                                          <p:val>
                                            <p:fltVal val="90"/>
                                          </p:val>
                                        </p:tav>
                                        <p:tav tm="100000">
                                          <p:val>
                                            <p:fltVal val="0"/>
                                          </p:val>
                                        </p:tav>
                                      </p:tavLst>
                                    </p:anim>
                                    <p:animEffect transition="in" filter="fade">
                                      <p:cBhvr>
                                        <p:cTn id="16" dur="1000"/>
                                        <p:tgtEl>
                                          <p:spTgt spid="1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linds(horizontal)">
                                      <p:cBhvr>
                                        <p:cTn id="21" dur="500"/>
                                        <p:tgtEl>
                                          <p:spTgt spid="11"/>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linds(horizontal)">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41350" y="0"/>
            <a:ext cx="10515600" cy="869950"/>
          </a:xfrm>
        </p:spPr>
        <p:txBody>
          <a:bodyPr/>
          <a:lstStyle/>
          <a:p>
            <a:pPr eaLnBrk="1" hangingPunct="1"/>
            <a:r>
              <a:rPr lang="en-US" b="1" smtClean="0">
                <a:solidFill>
                  <a:srgbClr val="FF0000"/>
                </a:solidFill>
                <a:latin typeface="Times New Roman" pitchFamily="18" charset="0"/>
                <a:cs typeface="Times New Roman" pitchFamily="18" charset="0"/>
              </a:rPr>
              <a:t>HOẠT ĐỘNG VẬN DỤNG</a:t>
            </a:r>
            <a:endParaRPr lang="en-US" smtClean="0">
              <a:solidFill>
                <a:srgbClr val="FF0000"/>
              </a:solidFill>
              <a:latin typeface="Times New Roman" pitchFamily="18" charset="0"/>
              <a:cs typeface="Times New Roman" pitchFamily="18" charset="0"/>
            </a:endParaRPr>
          </a:p>
        </p:txBody>
      </p:sp>
      <p:sp>
        <p:nvSpPr>
          <p:cNvPr id="22531" name="Rectangle 4"/>
          <p:cNvSpPr>
            <a:spLocks noChangeArrowheads="1"/>
          </p:cNvSpPr>
          <p:nvPr/>
        </p:nvSpPr>
        <p:spPr bwMode="auto">
          <a:xfrm>
            <a:off x="338138" y="995363"/>
            <a:ext cx="11501437" cy="449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en-US" sz="2500">
                <a:latin typeface="Times New Roman" pitchFamily="18" charset="0"/>
                <a:cs typeface="Times New Roman" pitchFamily="18" charset="0"/>
              </a:rPr>
              <a:t>Vận dụng các kiến thức đã học giải quyết 2 tình huống sau: </a:t>
            </a:r>
            <a:endParaRPr lang="en-US" sz="2500" u="sng">
              <a:latin typeface="Times New Roman" pitchFamily="18" charset="0"/>
              <a:cs typeface="Times New Roman" pitchFamily="18" charset="0"/>
            </a:endParaRPr>
          </a:p>
          <a:p>
            <a:pPr algn="just">
              <a:spcAft>
                <a:spcPts val="563"/>
              </a:spcAft>
            </a:pPr>
            <a:r>
              <a:rPr lang="en-US" sz="2800" b="1">
                <a:latin typeface="Times New Roman" pitchFamily="18" charset="0"/>
                <a:cs typeface="Times New Roman" pitchFamily="18" charset="0"/>
              </a:rPr>
              <a:t>? </a:t>
            </a:r>
            <a:r>
              <a:rPr lang="en-US" sz="2500">
                <a:latin typeface="Times New Roman" pitchFamily="18" charset="0"/>
                <a:ea typeface="Arial" charset="0"/>
                <a:cs typeface="Times New Roman" pitchFamily="18" charset="0"/>
              </a:rPr>
              <a:t>TH1: Phòng thư viện của trường có 5 máy tính cần kết nối thành một mạng. Có thế có nhiêu cách kết nối ví dụ như Hình 2.3 sgk.</a:t>
            </a:r>
          </a:p>
          <a:p>
            <a:pPr algn="just">
              <a:spcAft>
                <a:spcPts val="38"/>
              </a:spcAft>
            </a:pPr>
            <a:r>
              <a:rPr lang="en-US" sz="2500">
                <a:latin typeface="Times New Roman" pitchFamily="18" charset="0"/>
                <a:ea typeface="Arial" charset="0"/>
                <a:cs typeface="Times New Roman" pitchFamily="18" charset="0"/>
              </a:rPr>
              <a:t>Em hãy vẽ hai cách khác để kết nối chúng thành một mạng.</a:t>
            </a:r>
          </a:p>
          <a:p>
            <a:pPr algn="just">
              <a:spcAft>
                <a:spcPts val="38"/>
              </a:spcAft>
            </a:pPr>
            <a:r>
              <a:rPr lang="en-US" sz="2500">
                <a:latin typeface="Times New Roman" pitchFamily="18" charset="0"/>
                <a:ea typeface="Arial" charset="0"/>
                <a:cs typeface="Times New Roman" pitchFamily="18" charset="0"/>
              </a:rPr>
              <a:t> </a:t>
            </a:r>
          </a:p>
          <a:p>
            <a:pPr algn="just">
              <a:spcAft>
                <a:spcPts val="38"/>
              </a:spcAft>
            </a:pPr>
            <a:endParaRPr lang="en-US" sz="2500">
              <a:latin typeface="Times New Roman" pitchFamily="18" charset="0"/>
              <a:ea typeface="Arial" charset="0"/>
              <a:cs typeface="Times New Roman" pitchFamily="18" charset="0"/>
            </a:endParaRPr>
          </a:p>
          <a:p>
            <a:pPr algn="just">
              <a:spcAft>
                <a:spcPts val="38"/>
              </a:spcAft>
            </a:pPr>
            <a:endParaRPr lang="en-US" sz="2500">
              <a:latin typeface="Times New Roman" pitchFamily="18" charset="0"/>
              <a:ea typeface="Arial" charset="0"/>
              <a:cs typeface="Times New Roman" pitchFamily="18" charset="0"/>
            </a:endParaRPr>
          </a:p>
          <a:p>
            <a:pPr algn="just"/>
            <a:r>
              <a:rPr lang="en-US" sz="2800" b="1">
                <a:latin typeface="Times New Roman" pitchFamily="18" charset="0"/>
                <a:cs typeface="Times New Roman" pitchFamily="18" charset="0"/>
              </a:rPr>
              <a:t>? </a:t>
            </a:r>
            <a:r>
              <a:rPr lang="en-US" sz="2500">
                <a:latin typeface="Times New Roman" pitchFamily="18" charset="0"/>
                <a:cs typeface="Times New Roman" pitchFamily="18" charset="0"/>
              </a:rPr>
              <a:t>TH2:  Nhà bạn An có điện thoại di động của bố, của mẹ và một máy tính xách tay đang cùng truy cập mạng Internet. Theo em, các thiết bị đó có đang được kết nối thành một mạng máy tính không? Nếu có, em hãy chỉ ra các thiết bị đầu cuối và thiết bị kết nối.</a:t>
            </a:r>
          </a:p>
        </p:txBody>
      </p:sp>
      <p:sp>
        <p:nvSpPr>
          <p:cNvPr id="22532" name="Rectangle 9"/>
          <p:cNvSpPr>
            <a:spLocks noChangeArrowheads="1"/>
          </p:cNvSpPr>
          <p:nvPr/>
        </p:nvSpPr>
        <p:spPr bwMode="auto">
          <a:xfrm>
            <a:off x="539750" y="803275"/>
            <a:ext cx="12192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14" name="Object 13"/>
          <p:cNvGraphicFramePr>
            <a:graphicFrameLocks noChangeAspect="1"/>
          </p:cNvGraphicFramePr>
          <p:nvPr/>
        </p:nvGraphicFramePr>
        <p:xfrm>
          <a:off x="1419225" y="2886075"/>
          <a:ext cx="4276725" cy="860425"/>
        </p:xfrm>
        <a:graphic>
          <a:graphicData uri="http://schemas.openxmlformats.org/presentationml/2006/ole">
            <mc:AlternateContent xmlns:mc="http://schemas.openxmlformats.org/markup-compatibility/2006">
              <mc:Choice xmlns:v="urn:schemas-microsoft-com:vml" Requires="v">
                <p:oleObj spid="_x0000_s22549" name="Bitmap Image" r:id="rId3" imgW="3561905" imgH="752381" progId="Paint.Picture">
                  <p:embed/>
                </p:oleObj>
              </mc:Choice>
              <mc:Fallback>
                <p:oleObj name="Bitmap Image" r:id="rId3" imgW="3561905" imgH="752381" progId="Paint.Picture">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9225" y="2886075"/>
                        <a:ext cx="4276725"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34" name="Rectangle 13"/>
          <p:cNvSpPr>
            <a:spLocks noChangeArrowheads="1"/>
          </p:cNvSpPr>
          <p:nvPr/>
        </p:nvSpPr>
        <p:spPr bwMode="auto">
          <a:xfrm>
            <a:off x="7304088" y="4670425"/>
            <a:ext cx="12192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a:p>
        </p:txBody>
      </p:sp>
      <p:graphicFrame>
        <p:nvGraphicFramePr>
          <p:cNvPr id="18" name="Object 17"/>
          <p:cNvGraphicFramePr>
            <a:graphicFrameLocks noChangeAspect="1"/>
          </p:cNvGraphicFramePr>
          <p:nvPr/>
        </p:nvGraphicFramePr>
        <p:xfrm>
          <a:off x="7083425" y="2886075"/>
          <a:ext cx="2709863" cy="923925"/>
        </p:xfrm>
        <a:graphic>
          <a:graphicData uri="http://schemas.openxmlformats.org/presentationml/2006/ole">
            <mc:AlternateContent xmlns:mc="http://schemas.openxmlformats.org/markup-compatibility/2006">
              <mc:Choice xmlns:v="urn:schemas-microsoft-com:vml" Requires="v">
                <p:oleObj spid="_x0000_s22550" name="Bitmap Image" r:id="rId5" imgW="3228571" imgH="1181265" progId="Paint.Picture">
                  <p:embed/>
                </p:oleObj>
              </mc:Choice>
              <mc:Fallback>
                <p:oleObj name="Bitmap Image" r:id="rId5" imgW="3228571" imgH="1181265" progId="Paint.Picture">
                  <p:embed/>
                  <p:pic>
                    <p:nvPicPr>
                      <p:cNvPr id="0" name="Object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83425" y="2886075"/>
                        <a:ext cx="27098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TextBox 18"/>
          <p:cNvSpPr txBox="1">
            <a:spLocks noChangeArrowheads="1"/>
          </p:cNvSpPr>
          <p:nvPr/>
        </p:nvSpPr>
        <p:spPr bwMode="auto">
          <a:xfrm>
            <a:off x="419100" y="5387975"/>
            <a:ext cx="11577638"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2500">
                <a:solidFill>
                  <a:schemeClr val="bg1"/>
                </a:solidFill>
                <a:latin typeface="Times New Roman" pitchFamily="18" charset="0"/>
                <a:cs typeface="Times New Roman" pitchFamily="18" charset="0"/>
              </a:rPr>
              <a:t>- Các thiết bị được kết nối thành mạng. </a:t>
            </a:r>
            <a:endParaRPr lang="en-US" sz="2500" u="sng">
              <a:solidFill>
                <a:schemeClr val="bg1"/>
              </a:solidFill>
              <a:latin typeface="Times New Roman" pitchFamily="18" charset="0"/>
              <a:cs typeface="Times New Roman" pitchFamily="18" charset="0"/>
            </a:endParaRPr>
          </a:p>
          <a:p>
            <a:pPr eaLnBrk="1" hangingPunct="1"/>
            <a:r>
              <a:rPr lang="en-US" sz="2500">
                <a:solidFill>
                  <a:schemeClr val="bg1"/>
                </a:solidFill>
                <a:latin typeface="Times New Roman" pitchFamily="18" charset="0"/>
                <a:cs typeface="Times New Roman" pitchFamily="18" charset="0"/>
              </a:rPr>
              <a:t>- Thiết bị đầu cuối gồm hai điện thoại thông minh và một máy tính xách tay. </a:t>
            </a:r>
            <a:endParaRPr lang="en-US" sz="2500" u="sng">
              <a:solidFill>
                <a:schemeClr val="bg1"/>
              </a:solidFill>
              <a:latin typeface="Times New Roman" pitchFamily="18" charset="0"/>
              <a:cs typeface="Times New Roman" pitchFamily="18" charset="0"/>
            </a:endParaRPr>
          </a:p>
          <a:p>
            <a:pPr eaLnBrk="1" hangingPunct="1"/>
            <a:r>
              <a:rPr lang="en-US" sz="2500">
                <a:solidFill>
                  <a:schemeClr val="bg1"/>
                </a:solidFill>
                <a:latin typeface="Times New Roman" pitchFamily="18" charset="0"/>
                <a:cs typeface="Times New Roman" pitchFamily="18" charset="0"/>
              </a:rPr>
              <a:t>- Thiết bị kết nối bao gồm modem hoặc bộ định tuyến, dây dẫn</a:t>
            </a:r>
            <a:endParaRPr lang="en-US" sz="2500" u="sng">
              <a:solidFill>
                <a:schemeClr val="bg1"/>
              </a:solidFill>
              <a:latin typeface="Times New Roman" pitchFamily="18" charset="0"/>
              <a:cs typeface="Times New Roman" pitchFamily="18" charset="0"/>
            </a:endParaRPr>
          </a:p>
          <a:p>
            <a:pPr algn="just" eaLnBrk="1" hangingPunct="1"/>
            <a:endParaRPr lang="en-US" sz="2500" u="sng">
              <a:solidFill>
                <a:schemeClr val="bg1"/>
              </a:solidFill>
              <a:latin typeface="Times New Roman" pitchFamily="18" charset="0"/>
              <a:cs typeface="Times New Roman"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372</TotalTime>
  <Words>459</Words>
  <Application>Microsoft Office PowerPoint</Application>
  <PresentationFormat>Widescreen</PresentationFormat>
  <Paragraphs>38</Paragraphs>
  <Slides>5</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Times New Roman</vt:lpstr>
      <vt:lpstr>Office Theme</vt:lpstr>
      <vt:lpstr>Bitmap Image</vt:lpstr>
      <vt:lpstr>CHỦ ĐỀ 2. MẠNG MÁY TÍNH VÀ INTERNET BÀI 4: MẠNG MÁY TÍNH </vt:lpstr>
      <vt:lpstr>PowerPoint Presentation</vt:lpstr>
      <vt:lpstr>PowerPoint Presentation</vt:lpstr>
      <vt:lpstr>HOẠT ĐỘNG LUYỆN TẬP</vt:lpstr>
      <vt:lpstr>HOẠT ĐỘNG VẬN DỤNG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CHỦ ĐỀ B. MẠNG MÁY TÍNH VÀ INTERNET BÀI 4: MẠNG MÁY TÍNH</dc:title>
  <dc:creator>Admin</dc:creator>
  <cp:lastModifiedBy>Admin</cp:lastModifiedBy>
  <cp:revision>48</cp:revision>
  <dcterms:created xsi:type="dcterms:W3CDTF">2021-07-10T14:44:17Z</dcterms:created>
  <dcterms:modified xsi:type="dcterms:W3CDTF">2022-02-18T02:09:50Z</dcterms:modified>
</cp:coreProperties>
</file>